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60" r:id="rId4"/>
    <p:sldId id="261" r:id="rId5"/>
    <p:sldId id="258" r:id="rId6"/>
    <p:sldId id="259" r:id="rId7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74"/>
  </p:normalViewPr>
  <p:slideViewPr>
    <p:cSldViewPr snapToGrid="0">
      <p:cViewPr varScale="1">
        <p:scale>
          <a:sx n="104" d="100"/>
          <a:sy n="104" d="100"/>
        </p:scale>
        <p:origin x="232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9" d="100"/>
          <a:sy n="99" d="100"/>
        </p:scale>
        <p:origin x="427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5AF04C-3814-3047-95A0-77777B019EAF}" type="datetimeFigureOut">
              <a:rPr lang="es-CL" smtClean="0"/>
              <a:t>17-04-23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8E2A72-7318-D540-BBC2-8F1A2A23C63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39826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8E2A72-7318-D540-BBC2-8F1A2A23C63B}" type="slidenum">
              <a:rPr lang="es-CL" smtClean="0"/>
              <a:t>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66031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DE0D8D-8B9F-4151-832B-E7B52C1AE7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8C86D31-99CF-3568-165C-7F5819F3D0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8B6F729-46CA-5DC1-2C0F-D5979E6E7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11B38-DA90-2E47-8CFB-9D53C0E585A0}" type="datetimeFigureOut">
              <a:rPr lang="es-CL" smtClean="0"/>
              <a:t>17-04-23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9BE4282-611D-BFD3-6DFD-58AF8A9BD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38100D7-4A03-C1CF-DCFF-58F72A2CC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6F12E-B7A5-8E43-A8AF-8C3B17F95FB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57044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332780-4094-3150-6B6D-24947A794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86C7DD4-FCF2-9E48-5DEA-8063EAFBE3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DD159F6-D37E-DCF4-A968-F6BDA073C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11B38-DA90-2E47-8CFB-9D53C0E585A0}" type="datetimeFigureOut">
              <a:rPr lang="es-CL" smtClean="0"/>
              <a:t>17-04-23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831C821-2E5B-74CC-894D-A914A9C24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EF600B8-BA52-D584-D4A5-76BAC3515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6F12E-B7A5-8E43-A8AF-8C3B17F95FB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84688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B49E1E3-0AE6-AFFB-E537-326BDEBE56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DC084B2-C8B4-3298-934B-DD2F978419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9549AE0-1765-62C2-083D-C784AC11C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11B38-DA90-2E47-8CFB-9D53C0E585A0}" type="datetimeFigureOut">
              <a:rPr lang="es-CL" smtClean="0"/>
              <a:t>17-04-23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F0335F5-4CAD-EFCA-A573-B0F656A62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54EDE78-775C-A485-441A-EE25452FF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6F12E-B7A5-8E43-A8AF-8C3B17F95FB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12282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279F4B-0CE1-4F74-B941-D2B7BB98E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CBD6652-37A5-4CE9-0349-F73F158EA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FC94B36-D8A0-0682-676B-0EC06C219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11B38-DA90-2E47-8CFB-9D53C0E585A0}" type="datetimeFigureOut">
              <a:rPr lang="es-CL" smtClean="0"/>
              <a:t>17-04-23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9A5B5B7-D875-F184-8782-4E926BAA0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F36663E-ED6E-60B2-975D-CF1A5D04F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6F12E-B7A5-8E43-A8AF-8C3B17F95FB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59448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C3B7F6-8212-DD23-E215-9ED38C8A4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1098CEA-1D36-26E8-4049-5A6320192F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A81C3A-43B1-03B7-13BB-F51367029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11B38-DA90-2E47-8CFB-9D53C0E585A0}" type="datetimeFigureOut">
              <a:rPr lang="es-CL" smtClean="0"/>
              <a:t>17-04-23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BDF59C-5EC8-7BFF-E619-A3DFAA6F8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CABE96-1C9C-A96A-2487-52ACF34D7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6F12E-B7A5-8E43-A8AF-8C3B17F95FB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97833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3A799A-E8BD-2601-88F5-89876F336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F3ACFBA-B904-6974-D09F-40463483F8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05423A3-8AD0-84B1-D696-E57E9F0F4F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98F9C57-51FF-0C9A-11A6-D53C952C2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11B38-DA90-2E47-8CFB-9D53C0E585A0}" type="datetimeFigureOut">
              <a:rPr lang="es-CL" smtClean="0"/>
              <a:t>17-04-23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8AA4C5F-FF6F-4819-9946-C176DBCF5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44C72CD-9C16-8052-8A67-8262C4103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6F12E-B7A5-8E43-A8AF-8C3B17F95FB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94752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C5FF30-02CF-A55A-2D1E-54C05509E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D796B36-83C7-16ED-2700-8FB76B8860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8497D20-4003-946D-E7B0-13DB4ED853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8984682-AE07-61F9-7DF0-0252C6B8CF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DB432D5-9F9F-5160-0D5F-BC353111A4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3C1DCC7-AA5C-59B3-4BC4-58FCD83D6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11B38-DA90-2E47-8CFB-9D53C0E585A0}" type="datetimeFigureOut">
              <a:rPr lang="es-CL" smtClean="0"/>
              <a:t>17-04-23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08EB62A-E086-71E3-5BA3-E8A436C95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9ABF09E-2C8E-6B83-6535-9AB420B4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6F12E-B7A5-8E43-A8AF-8C3B17F95FB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21990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D91F25-A688-367B-47C7-13E60C21A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0330209-F57E-0451-4D9B-3FDC183E6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11B38-DA90-2E47-8CFB-9D53C0E585A0}" type="datetimeFigureOut">
              <a:rPr lang="es-CL" smtClean="0"/>
              <a:t>17-04-23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B5930DD-7D64-3212-6DAA-EE576D5EE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564839C-5B2A-89BC-8D36-E9E4C8961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6F12E-B7A5-8E43-A8AF-8C3B17F95FB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7061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A885C1F-258E-B3D6-A33D-B9DAE29B6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11B38-DA90-2E47-8CFB-9D53C0E585A0}" type="datetimeFigureOut">
              <a:rPr lang="es-CL" smtClean="0"/>
              <a:t>17-04-23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962C7D9-F114-E865-9C1E-C4667E61A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3573A49-4C63-B1E5-629A-8136B79FA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6F12E-B7A5-8E43-A8AF-8C3B17F95FB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24776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E94745-4A93-5F12-4182-92708ADD0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55F1262-3F0A-B452-AA6C-114425353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EE48B23-DD2F-F053-E45F-04FB40B16D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370582-6A9C-0A65-D2BA-A6392257B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11B38-DA90-2E47-8CFB-9D53C0E585A0}" type="datetimeFigureOut">
              <a:rPr lang="es-CL" smtClean="0"/>
              <a:t>17-04-23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CC723AC-B495-C056-F069-1D51A849D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64A1035-E715-C4CD-7145-2C884ABB7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6F12E-B7A5-8E43-A8AF-8C3B17F95FB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81670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D603FC-0B3E-8AF9-BE19-6AB37E666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70A6F31-6FE8-78B4-9B40-FAEFC6EB65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99496F9-6CBF-6229-AE3C-A56C395071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827F3BE-9C08-6CD8-41FD-8632B7593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11B38-DA90-2E47-8CFB-9D53C0E585A0}" type="datetimeFigureOut">
              <a:rPr lang="es-CL" smtClean="0"/>
              <a:t>17-04-23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9ED5492-E0C9-0C64-CE03-1560FEBF4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CEE1679-1ECF-067D-6E82-15F7A8852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6F12E-B7A5-8E43-A8AF-8C3B17F95FB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20316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980CFBA-05BC-94D3-A27B-A3D011F6C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944080F-1AA2-8382-13F0-A151590891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3A4367F-AC91-90CA-5F39-761F3C9A53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11B38-DA90-2E47-8CFB-9D53C0E585A0}" type="datetimeFigureOut">
              <a:rPr lang="es-CL" smtClean="0"/>
              <a:t>17-04-23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48DAF3D-A35A-7CDC-8077-F6DAABA892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0F54B3E-661B-8622-F952-6853409B98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26F12E-B7A5-8E43-A8AF-8C3B17F95FB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09716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stagram.com/lamartin.propiedades/" TargetMode="External"/><Relationship Id="rId3" Type="http://schemas.openxmlformats.org/officeDocument/2006/relationships/hyperlink" Target="https://es-la.facebook.com/help/instagram/155940534568753/?helpref=uf_share" TargetMode="External"/><Relationship Id="rId7" Type="http://schemas.openxmlformats.org/officeDocument/2006/relationships/hyperlink" Target="https://www.instagram.com/faunapropiedades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nstagram.com/ngppropiedades/" TargetMode="External"/><Relationship Id="rId11" Type="http://schemas.openxmlformats.org/officeDocument/2006/relationships/image" Target="../media/image3.png"/><Relationship Id="rId5" Type="http://schemas.openxmlformats.org/officeDocument/2006/relationships/slide" Target="slide6.xml"/><Relationship Id="rId10" Type="http://schemas.openxmlformats.org/officeDocument/2006/relationships/image" Target="../media/image2.png"/><Relationship Id="rId4" Type="http://schemas.openxmlformats.org/officeDocument/2006/relationships/slide" Target="slide5.xml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stagram.com/lamartin.propiedades/" TargetMode="External"/><Relationship Id="rId3" Type="http://schemas.openxmlformats.org/officeDocument/2006/relationships/image" Target="../media/image10.png"/><Relationship Id="rId7" Type="http://schemas.openxmlformats.org/officeDocument/2006/relationships/hyperlink" Target="https://www.instagram.com/faunapropiedades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nstagram.com/ngppropiedades/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9624C44C-156B-D1BA-CB53-712924AFCA1D}"/>
              </a:ext>
            </a:extLst>
          </p:cNvPr>
          <p:cNvSpPr txBox="1"/>
          <p:nvPr/>
        </p:nvSpPr>
        <p:spPr>
          <a:xfrm>
            <a:off x="1764969" y="1486972"/>
            <a:ext cx="776726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4400" b="1" u="sng" dirty="0"/>
              <a:t>Capacitación</a:t>
            </a:r>
          </a:p>
          <a:p>
            <a:pPr algn="ctr"/>
            <a:endParaRPr lang="es-CL" b="1" u="sng" dirty="0"/>
          </a:p>
          <a:p>
            <a:pPr algn="ctr"/>
            <a:r>
              <a:rPr lang="es-CL" dirty="0"/>
              <a:t>Ivonne Chamorro, Corredora de Propiedades</a:t>
            </a:r>
          </a:p>
          <a:p>
            <a:pPr algn="ctr"/>
            <a:r>
              <a:rPr lang="es-CL" dirty="0"/>
              <a:t>Grupo &amp; Casas Chicureo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91ED5AA-ED6A-8E40-89EA-D1EB11AE59E0}"/>
              </a:ext>
            </a:extLst>
          </p:cNvPr>
          <p:cNvSpPr txBox="1"/>
          <p:nvPr/>
        </p:nvSpPr>
        <p:spPr>
          <a:xfrm>
            <a:off x="2258568" y="3308926"/>
            <a:ext cx="67800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b="1" u="sng" dirty="0"/>
              <a:t>Área de Marketing</a:t>
            </a:r>
          </a:p>
          <a:p>
            <a:pPr marL="285750" indent="-285750">
              <a:buFontTx/>
              <a:buChar char="-"/>
            </a:pPr>
            <a:r>
              <a:rPr lang="es-CL" dirty="0"/>
              <a:t>Curso de Instagram para Corredores de Propiedades, casos de éxito.</a:t>
            </a:r>
          </a:p>
          <a:p>
            <a:endParaRPr lang="es-CL" dirty="0"/>
          </a:p>
        </p:txBody>
      </p:sp>
      <p:pic>
        <p:nvPicPr>
          <p:cNvPr id="10" name="Imagen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D67ECE-7CE0-3232-AB0F-8621D0A69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203" y="4554351"/>
            <a:ext cx="894793" cy="89479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8D86928-7417-4289-FCC2-7D45358D09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7797" y="263543"/>
            <a:ext cx="2194807" cy="1228047"/>
          </a:xfrm>
          <a:prstGeom prst="rect">
            <a:avLst/>
          </a:prstGeom>
        </p:spPr>
      </p:pic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CE23BAF6-86A3-BE4E-BCE1-E999AE5731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268" y="587251"/>
            <a:ext cx="2798209" cy="58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5265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7A5F1EC-C1AA-FA5B-0C98-4DEE6EC15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207" y="489649"/>
            <a:ext cx="894793" cy="89479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4DB6C7C-5F9E-AD4B-C267-894F56EF2DA8}"/>
              </a:ext>
            </a:extLst>
          </p:cNvPr>
          <p:cNvSpPr txBox="1"/>
          <p:nvPr/>
        </p:nvSpPr>
        <p:spPr>
          <a:xfrm>
            <a:off x="701890" y="2187561"/>
            <a:ext cx="363971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CL" dirty="0"/>
              <a:t>Presentación</a:t>
            </a:r>
          </a:p>
          <a:p>
            <a:pPr marL="285750" indent="-285750">
              <a:buFontTx/>
              <a:buChar char="-"/>
            </a:pPr>
            <a:r>
              <a:rPr lang="es-CL" dirty="0"/>
              <a:t>Importancia de contar con RRSS.</a:t>
            </a:r>
          </a:p>
          <a:p>
            <a:pPr marL="285750" indent="-285750">
              <a:buFontTx/>
              <a:buChar char="-"/>
            </a:pPr>
            <a:r>
              <a:rPr lang="es-CL" dirty="0"/>
              <a:t>Vende, capta y arrienda por RRSS.</a:t>
            </a:r>
          </a:p>
          <a:p>
            <a:pPr marL="285750" indent="-285750">
              <a:buFontTx/>
              <a:buChar char="-"/>
            </a:pPr>
            <a:r>
              <a:rPr lang="es-CL" dirty="0"/>
              <a:t>Breve pasos</a:t>
            </a:r>
          </a:p>
          <a:p>
            <a:pPr marL="285750" indent="-285750">
              <a:buFontTx/>
              <a:buChar char="-"/>
            </a:pPr>
            <a:r>
              <a:rPr lang="es-CL" dirty="0">
                <a:hlinkClick r:id="rId3"/>
              </a:rPr>
              <a:t>Crear Cuenta</a:t>
            </a:r>
            <a:endParaRPr lang="es-CL" dirty="0"/>
          </a:p>
          <a:p>
            <a:pPr marL="285750" indent="-285750">
              <a:buFontTx/>
              <a:buChar char="-"/>
            </a:pPr>
            <a:r>
              <a:rPr lang="es-CL" dirty="0">
                <a:hlinkClick r:id="" action="ppaction://hlinkshowjump?jump=nextslide"/>
              </a:rPr>
              <a:t>Cómo Publicar</a:t>
            </a:r>
            <a:endParaRPr lang="es-CL" dirty="0"/>
          </a:p>
          <a:p>
            <a:pPr marL="1200150" lvl="2" indent="-285750">
              <a:buFontTx/>
              <a:buChar char="-"/>
            </a:pPr>
            <a:r>
              <a:rPr lang="es-CL" dirty="0" err="1"/>
              <a:t>Feed</a:t>
            </a:r>
            <a:endParaRPr lang="es-CL" dirty="0"/>
          </a:p>
          <a:p>
            <a:pPr marL="1200150" lvl="2" indent="-285750">
              <a:buFontTx/>
              <a:buChar char="-"/>
            </a:pPr>
            <a:r>
              <a:rPr lang="es-CL" dirty="0"/>
              <a:t>Historia</a:t>
            </a:r>
          </a:p>
          <a:p>
            <a:pPr marL="1200150" lvl="2" indent="-285750">
              <a:buFontTx/>
              <a:buChar char="-"/>
            </a:pPr>
            <a:r>
              <a:rPr lang="es-CL" dirty="0" err="1"/>
              <a:t>Reel</a:t>
            </a:r>
            <a:r>
              <a:rPr lang="es-CL" dirty="0"/>
              <a:t> </a:t>
            </a:r>
          </a:p>
          <a:p>
            <a:pPr marL="1200150" lvl="2" indent="-285750">
              <a:buFontTx/>
              <a:buChar char="-"/>
            </a:pPr>
            <a:r>
              <a:rPr lang="es-CL" dirty="0"/>
              <a:t>Directo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AABDC38-91F2-4CA6-FF9D-4DAEBFDFC72A}"/>
              </a:ext>
            </a:extLst>
          </p:cNvPr>
          <p:cNvSpPr txBox="1"/>
          <p:nvPr/>
        </p:nvSpPr>
        <p:spPr>
          <a:xfrm>
            <a:off x="709383" y="1675772"/>
            <a:ext cx="3003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u="sng" dirty="0"/>
              <a:t>PRIMERA PARTE </a:t>
            </a:r>
            <a:r>
              <a:rPr lang="es-CL" dirty="0"/>
              <a:t>(15 minutos)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3304EF7-8E73-2537-9BE6-BBC2413460B1}"/>
              </a:ext>
            </a:extLst>
          </p:cNvPr>
          <p:cNvSpPr txBox="1"/>
          <p:nvPr/>
        </p:nvSpPr>
        <p:spPr>
          <a:xfrm>
            <a:off x="4705563" y="1715785"/>
            <a:ext cx="3034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u="sng" dirty="0"/>
              <a:t>SEGUNDA PARTE </a:t>
            </a:r>
            <a:r>
              <a:rPr lang="es-CL" dirty="0"/>
              <a:t>(15 minutos)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D6B9778-9F5D-ABDD-8CC1-5EFABBA6AA62}"/>
              </a:ext>
            </a:extLst>
          </p:cNvPr>
          <p:cNvSpPr txBox="1"/>
          <p:nvPr/>
        </p:nvSpPr>
        <p:spPr>
          <a:xfrm>
            <a:off x="4705563" y="2424701"/>
            <a:ext cx="370486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CL" dirty="0"/>
              <a:t>Herramientas de Edición</a:t>
            </a:r>
          </a:p>
          <a:p>
            <a:pPr marL="285750" indent="-285750">
              <a:buFontTx/>
              <a:buChar char="-"/>
            </a:pPr>
            <a:r>
              <a:rPr lang="es-CL" dirty="0" err="1">
                <a:hlinkClick r:id="rId4" action="ppaction://hlinksldjump"/>
              </a:rPr>
              <a:t>Capcut</a:t>
            </a:r>
            <a:r>
              <a:rPr lang="es-CL" dirty="0">
                <a:hlinkClick r:id="rId4" action="ppaction://hlinksldjump"/>
              </a:rPr>
              <a:t> para videos</a:t>
            </a:r>
            <a:endParaRPr lang="es-CL" dirty="0"/>
          </a:p>
          <a:p>
            <a:pPr marL="285750" indent="-285750">
              <a:buFontTx/>
              <a:buChar char="-"/>
            </a:pPr>
            <a:r>
              <a:rPr lang="es-CL" dirty="0"/>
              <a:t>Uso de Hashtag </a:t>
            </a:r>
          </a:p>
          <a:p>
            <a:pPr marL="285750" indent="-285750">
              <a:buFontTx/>
              <a:buChar char="-"/>
            </a:pPr>
            <a:r>
              <a:rPr lang="es-CL" dirty="0"/>
              <a:t>Pierde el miedo a la cámara</a:t>
            </a:r>
          </a:p>
          <a:p>
            <a:pPr marL="285750" indent="-285750">
              <a:buFontTx/>
              <a:buChar char="-"/>
            </a:pPr>
            <a:r>
              <a:rPr lang="es-CL" dirty="0"/>
              <a:t>Publicidad y promociones pagadas</a:t>
            </a:r>
          </a:p>
          <a:p>
            <a:pPr marL="285750" indent="-285750">
              <a:buFontTx/>
              <a:buChar char="-"/>
            </a:pPr>
            <a:endParaRPr lang="es-CL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D683F77-5D65-C662-A4B5-EA59A77A3B7F}"/>
              </a:ext>
            </a:extLst>
          </p:cNvPr>
          <p:cNvSpPr txBox="1"/>
          <p:nvPr/>
        </p:nvSpPr>
        <p:spPr>
          <a:xfrm>
            <a:off x="8733034" y="1675772"/>
            <a:ext cx="2944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u="sng" dirty="0"/>
              <a:t>TERCERA PARTE </a:t>
            </a:r>
            <a:r>
              <a:rPr lang="es-CL" dirty="0"/>
              <a:t>(15 minutos)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5BEB638-A73A-BBBE-EA66-158EF21249B5}"/>
              </a:ext>
            </a:extLst>
          </p:cNvPr>
          <p:cNvSpPr txBox="1"/>
          <p:nvPr/>
        </p:nvSpPr>
        <p:spPr>
          <a:xfrm>
            <a:off x="8733034" y="2424701"/>
            <a:ext cx="30010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>
                <a:hlinkClick r:id="rId5" action="ppaction://hlinksldjump"/>
              </a:rPr>
              <a:t>Casos de éxito:</a:t>
            </a:r>
            <a:endParaRPr lang="es-CL" dirty="0"/>
          </a:p>
          <a:p>
            <a:pPr marL="285750" indent="-285750">
              <a:buFontTx/>
              <a:buChar char="-"/>
            </a:pPr>
            <a:r>
              <a:rPr lang="es-CL" dirty="0">
                <a:hlinkClick r:id="rId6"/>
              </a:rPr>
              <a:t>Nancy Godoy Propiedades</a:t>
            </a:r>
            <a:r>
              <a:rPr lang="es-CL" dirty="0"/>
              <a:t>.</a:t>
            </a:r>
          </a:p>
          <a:p>
            <a:pPr marL="285750" indent="-285750">
              <a:buFontTx/>
              <a:buChar char="-"/>
            </a:pPr>
            <a:r>
              <a:rPr lang="es-CL" dirty="0">
                <a:hlinkClick r:id="rId7"/>
              </a:rPr>
              <a:t>Fauna Propiedades.</a:t>
            </a:r>
            <a:endParaRPr lang="es-CL" dirty="0"/>
          </a:p>
          <a:p>
            <a:pPr marL="285750" indent="-285750">
              <a:buFontTx/>
              <a:buChar char="-"/>
            </a:pPr>
            <a:r>
              <a:rPr lang="es-CL" dirty="0">
                <a:hlinkClick r:id="rId8"/>
              </a:rPr>
              <a:t>Alejandra Martín</a:t>
            </a:r>
            <a:r>
              <a:rPr lang="es-CL" dirty="0"/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A425E18-1FEF-6877-000C-2C9BB5B96B53}"/>
              </a:ext>
            </a:extLst>
          </p:cNvPr>
          <p:cNvSpPr txBox="1"/>
          <p:nvPr/>
        </p:nvSpPr>
        <p:spPr>
          <a:xfrm>
            <a:off x="1489753" y="5681609"/>
            <a:ext cx="3058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/>
              <a:t>Bonus: </a:t>
            </a:r>
            <a:r>
              <a:rPr lang="es-CL" dirty="0"/>
              <a:t>una pincelada a </a:t>
            </a:r>
            <a:r>
              <a:rPr lang="es-CL" dirty="0" err="1"/>
              <a:t>Tik-Tok</a:t>
            </a:r>
            <a:endParaRPr lang="es-CL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7133A45C-6D17-3FBB-11FA-59C93A8DA8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75434" y="4932628"/>
            <a:ext cx="1020566" cy="1266690"/>
          </a:xfrm>
          <a:prstGeom prst="rect">
            <a:avLst/>
          </a:prstGeom>
        </p:spPr>
      </p:pic>
      <p:sp>
        <p:nvSpPr>
          <p:cNvPr id="16" name="Flecha curvada hacia la izquierda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FDD9FDA-F1E1-C482-497C-81D4A07D4487}"/>
              </a:ext>
            </a:extLst>
          </p:cNvPr>
          <p:cNvSpPr/>
          <p:nvPr/>
        </p:nvSpPr>
        <p:spPr>
          <a:xfrm>
            <a:off x="9972782" y="5214896"/>
            <a:ext cx="821933" cy="702153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EC8E84C-7F43-E753-85E8-373CFA698F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97797" y="263543"/>
            <a:ext cx="2194807" cy="1228047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79DE1B39-6B9E-9B68-291F-56E2D8BE4D7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7018" y="486526"/>
            <a:ext cx="2240683" cy="46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2486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DF6AD31-177A-2705-037C-5276136C0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62" y="0"/>
            <a:ext cx="3086100" cy="6858000"/>
          </a:xfrm>
          <a:prstGeom prst="rect">
            <a:avLst/>
          </a:prstGeom>
        </p:spPr>
      </p:pic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CFD0DF7D-FD7D-23E5-481D-BC826CE493E8}"/>
              </a:ext>
            </a:extLst>
          </p:cNvPr>
          <p:cNvCxnSpPr/>
          <p:nvPr/>
        </p:nvCxnSpPr>
        <p:spPr>
          <a:xfrm flipV="1">
            <a:off x="1808252" y="5769519"/>
            <a:ext cx="1828800" cy="6061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8AA369A-A1A3-1575-225B-0F9A3C5C3FB3}"/>
              </a:ext>
            </a:extLst>
          </p:cNvPr>
          <p:cNvSpPr txBox="1"/>
          <p:nvPr/>
        </p:nvSpPr>
        <p:spPr>
          <a:xfrm>
            <a:off x="3246634" y="4318281"/>
            <a:ext cx="19139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Con el símbolo +, puedes acceder al</a:t>
            </a:r>
          </a:p>
          <a:p>
            <a:r>
              <a:rPr lang="es-CL" dirty="0"/>
              <a:t>Tipo de publicación que quieres realizar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A4C3F03B-D735-3D62-C27C-2631AF157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3520" y="0"/>
            <a:ext cx="3086100" cy="6858000"/>
          </a:xfrm>
          <a:prstGeom prst="rect">
            <a:avLst/>
          </a:prstGeom>
        </p:spPr>
      </p:pic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5EEAD3BB-8B6E-C99F-3F30-6A5C76D8B66C}"/>
              </a:ext>
            </a:extLst>
          </p:cNvPr>
          <p:cNvCxnSpPr>
            <a:cxnSpLocks/>
          </p:cNvCxnSpPr>
          <p:nvPr/>
        </p:nvCxnSpPr>
        <p:spPr>
          <a:xfrm flipV="1">
            <a:off x="8435083" y="5661061"/>
            <a:ext cx="503434" cy="3801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B4A52DB-330A-CC1F-9B8D-CAAD02B51FA4}"/>
              </a:ext>
            </a:extLst>
          </p:cNvPr>
          <p:cNvSpPr txBox="1"/>
          <p:nvPr/>
        </p:nvSpPr>
        <p:spPr>
          <a:xfrm>
            <a:off x="9246742" y="5013789"/>
            <a:ext cx="18849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- Publicación </a:t>
            </a:r>
            <a:r>
              <a:rPr lang="es-CL" dirty="0" err="1"/>
              <a:t>Feed</a:t>
            </a:r>
            <a:endParaRPr lang="es-CL" dirty="0"/>
          </a:p>
          <a:p>
            <a:r>
              <a:rPr lang="es-CL" dirty="0"/>
              <a:t>- Historia</a:t>
            </a:r>
          </a:p>
          <a:p>
            <a:r>
              <a:rPr lang="es-CL" dirty="0"/>
              <a:t>- </a:t>
            </a:r>
            <a:r>
              <a:rPr lang="es-CL" dirty="0" err="1"/>
              <a:t>Reel</a:t>
            </a:r>
            <a:r>
              <a:rPr lang="es-CL" dirty="0"/>
              <a:t> </a:t>
            </a:r>
          </a:p>
          <a:p>
            <a:r>
              <a:rPr lang="es-CL" dirty="0"/>
              <a:t>- Directo o en vivo</a:t>
            </a:r>
          </a:p>
        </p:txBody>
      </p:sp>
      <p:sp>
        <p:nvSpPr>
          <p:cNvPr id="19" name="Abrir llave 18">
            <a:extLst>
              <a:ext uri="{FF2B5EF4-FFF2-40B4-BE49-F238E27FC236}">
                <a16:creationId xmlns:a16="http://schemas.microsoft.com/office/drawing/2014/main" id="{8BBBCF86-A252-F957-DB8B-2C527A56784E}"/>
              </a:ext>
            </a:extLst>
          </p:cNvPr>
          <p:cNvSpPr/>
          <p:nvPr/>
        </p:nvSpPr>
        <p:spPr>
          <a:xfrm>
            <a:off x="9033980" y="4905910"/>
            <a:ext cx="308225" cy="151030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8B035D6F-B968-0398-A401-D1FFBE32A89A}"/>
              </a:ext>
            </a:extLst>
          </p:cNvPr>
          <p:cNvCxnSpPr/>
          <p:nvPr/>
        </p:nvCxnSpPr>
        <p:spPr>
          <a:xfrm flipV="1">
            <a:off x="7972746" y="3236360"/>
            <a:ext cx="965771" cy="6575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uadroTexto 21">
            <a:extLst>
              <a:ext uri="{FF2B5EF4-FFF2-40B4-BE49-F238E27FC236}">
                <a16:creationId xmlns:a16="http://schemas.microsoft.com/office/drawing/2014/main" id="{8AC8D559-7109-F899-1001-8517C7E0F0CE}"/>
              </a:ext>
            </a:extLst>
          </p:cNvPr>
          <p:cNvSpPr txBox="1"/>
          <p:nvPr/>
        </p:nvSpPr>
        <p:spPr>
          <a:xfrm>
            <a:off x="9033980" y="2907587"/>
            <a:ext cx="25754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Puedes publicar hasta 10 </a:t>
            </a:r>
          </a:p>
          <a:p>
            <a:r>
              <a:rPr lang="es-CL" dirty="0"/>
              <a:t>Fotos y videos.</a:t>
            </a:r>
          </a:p>
        </p:txBody>
      </p:sp>
    </p:spTree>
    <p:extLst>
      <p:ext uri="{BB962C8B-B14F-4D97-AF65-F5344CB8AC3E}">
        <p14:creationId xmlns:p14="http://schemas.microsoft.com/office/powerpoint/2010/main" val="3127320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32A0EF8-3ED6-3D52-28E1-3A3B14A73B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367" y="0"/>
            <a:ext cx="30861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6" name="Flecha derecha 5">
            <a:extLst>
              <a:ext uri="{FF2B5EF4-FFF2-40B4-BE49-F238E27FC236}">
                <a16:creationId xmlns:a16="http://schemas.microsoft.com/office/drawing/2014/main" id="{D27F717B-3E27-B0FA-EFC4-D66A6D174564}"/>
              </a:ext>
            </a:extLst>
          </p:cNvPr>
          <p:cNvSpPr/>
          <p:nvPr/>
        </p:nvSpPr>
        <p:spPr>
          <a:xfrm>
            <a:off x="3832261" y="863029"/>
            <a:ext cx="1345914" cy="2774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Flecha derecha 6">
            <a:extLst>
              <a:ext uri="{FF2B5EF4-FFF2-40B4-BE49-F238E27FC236}">
                <a16:creationId xmlns:a16="http://schemas.microsoft.com/office/drawing/2014/main" id="{35AA34D3-0166-4872-E67F-3CF389F0F5A0}"/>
              </a:ext>
            </a:extLst>
          </p:cNvPr>
          <p:cNvSpPr/>
          <p:nvPr/>
        </p:nvSpPr>
        <p:spPr>
          <a:xfrm>
            <a:off x="3832261" y="2157573"/>
            <a:ext cx="1160979" cy="2260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879FEE22-B224-2D2A-6E01-4C5D93B4D321}"/>
              </a:ext>
            </a:extLst>
          </p:cNvPr>
          <p:cNvCxnSpPr/>
          <p:nvPr/>
        </p:nvCxnSpPr>
        <p:spPr>
          <a:xfrm>
            <a:off x="3719245" y="4078840"/>
            <a:ext cx="114043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0CAE5F74-B46B-0033-30CE-8B841EC7E0D2}"/>
              </a:ext>
            </a:extLst>
          </p:cNvPr>
          <p:cNvCxnSpPr/>
          <p:nvPr/>
        </p:nvCxnSpPr>
        <p:spPr>
          <a:xfrm>
            <a:off x="3719244" y="4601110"/>
            <a:ext cx="114043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7F0799A7-805F-BCEF-3F1A-A4CF097F6939}"/>
              </a:ext>
            </a:extLst>
          </p:cNvPr>
          <p:cNvCxnSpPr/>
          <p:nvPr/>
        </p:nvCxnSpPr>
        <p:spPr>
          <a:xfrm>
            <a:off x="4037744" y="5534347"/>
            <a:ext cx="114043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48874EAF-25B6-5F8B-92EE-4A6828FF4847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3544584" y="4924276"/>
            <a:ext cx="1664413" cy="14439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CF6D175-50DF-AC67-28D9-F8D961EB98E3}"/>
              </a:ext>
            </a:extLst>
          </p:cNvPr>
          <p:cNvSpPr txBox="1"/>
          <p:nvPr/>
        </p:nvSpPr>
        <p:spPr>
          <a:xfrm>
            <a:off x="5280917" y="124567"/>
            <a:ext cx="672248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En la descripción debes atrapar en la primera línea la atención </a:t>
            </a:r>
          </a:p>
          <a:p>
            <a:r>
              <a:rPr lang="es-CL" dirty="0"/>
              <a:t>De la lectura y responder el Qué, es decir de qué se trata.</a:t>
            </a:r>
          </a:p>
          <a:p>
            <a:r>
              <a:rPr lang="es-CL" dirty="0"/>
              <a:t>Incluir siempre los # existe una aplicación que te permite saber cuáles </a:t>
            </a:r>
          </a:p>
          <a:p>
            <a:r>
              <a:rPr lang="es-CL" dirty="0"/>
              <a:t>Son los más vistos o utilizados, puedes crear los tuyos también.</a:t>
            </a:r>
          </a:p>
          <a:p>
            <a:r>
              <a:rPr lang="es-CL" dirty="0"/>
              <a:t>Además con @ puedes etiquetas a tus colaboradores o quienes</a:t>
            </a:r>
          </a:p>
          <a:p>
            <a:r>
              <a:rPr lang="es-CL" dirty="0"/>
              <a:t>Aparecen en la foto o video.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1F764FC-1C6D-AF44-FCA0-07DC95E67D90}"/>
              </a:ext>
            </a:extLst>
          </p:cNvPr>
          <p:cNvSpPr txBox="1"/>
          <p:nvPr/>
        </p:nvSpPr>
        <p:spPr>
          <a:xfrm>
            <a:off x="5178175" y="2046268"/>
            <a:ext cx="69702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Siempre es importante incluir la ubicación porque el algoritmo, les envía</a:t>
            </a:r>
          </a:p>
          <a:p>
            <a:r>
              <a:rPr lang="es-CL" dirty="0"/>
              <a:t>la publicación a personas que están en la zona geográfica. Aunque no te </a:t>
            </a:r>
          </a:p>
          <a:p>
            <a:r>
              <a:rPr lang="es-CL" dirty="0"/>
              <a:t>Sigan o no pagues publicidad.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E45B80F-C356-0EF2-15CB-68B49C92260C}"/>
              </a:ext>
            </a:extLst>
          </p:cNvPr>
          <p:cNvSpPr txBox="1"/>
          <p:nvPr/>
        </p:nvSpPr>
        <p:spPr>
          <a:xfrm>
            <a:off x="5178175" y="3858888"/>
            <a:ext cx="6493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Ahora puedes incluir música a las publicaciones, no confundir con los </a:t>
            </a:r>
            <a:r>
              <a:rPr lang="es-CL" dirty="0" err="1"/>
              <a:t>reels</a:t>
            </a:r>
            <a:r>
              <a:rPr lang="es-CL" dirty="0"/>
              <a:t> que son videos. 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45CDA37-9130-9853-C4CB-A5C034C64E1A}"/>
              </a:ext>
            </a:extLst>
          </p:cNvPr>
          <p:cNvSpPr txBox="1"/>
          <p:nvPr/>
        </p:nvSpPr>
        <p:spPr>
          <a:xfrm>
            <a:off x="5208997" y="4601110"/>
            <a:ext cx="69418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Para poder publicitar, debes tener tu cuenta asociada a Facebook donde</a:t>
            </a:r>
          </a:p>
          <a:p>
            <a:r>
              <a:rPr lang="es-CL" dirty="0"/>
              <a:t>Se encuentra el centro de pago.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06ED4CA1-9472-81FF-629E-F4B10A6544BF}"/>
              </a:ext>
            </a:extLst>
          </p:cNvPr>
          <p:cNvSpPr txBox="1"/>
          <p:nvPr/>
        </p:nvSpPr>
        <p:spPr>
          <a:xfrm>
            <a:off x="5280917" y="5322013"/>
            <a:ext cx="61989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Si tienes otras cuentas asociadas a tu usuario puedes republicar </a:t>
            </a:r>
          </a:p>
          <a:p>
            <a:r>
              <a:rPr lang="es-CL" dirty="0"/>
              <a:t>Automáticamente. </a:t>
            </a:r>
          </a:p>
        </p:txBody>
      </p:sp>
      <p:sp>
        <p:nvSpPr>
          <p:cNvPr id="19" name="Cerrar llave 18">
            <a:extLst>
              <a:ext uri="{FF2B5EF4-FFF2-40B4-BE49-F238E27FC236}">
                <a16:creationId xmlns:a16="http://schemas.microsoft.com/office/drawing/2014/main" id="{004F2043-9CD6-37C5-CC75-50F458173E87}"/>
              </a:ext>
            </a:extLst>
          </p:cNvPr>
          <p:cNvSpPr/>
          <p:nvPr/>
        </p:nvSpPr>
        <p:spPr>
          <a:xfrm>
            <a:off x="3544583" y="5157627"/>
            <a:ext cx="287677" cy="66782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0" name="Flecha curvada hacia la izquierda 19">
            <a:hlinkClick r:id="rId4" action="ppaction://hlinksldjump"/>
            <a:extLst>
              <a:ext uri="{FF2B5EF4-FFF2-40B4-BE49-F238E27FC236}">
                <a16:creationId xmlns:a16="http://schemas.microsoft.com/office/drawing/2014/main" id="{B773B884-8F22-A183-F386-7681C6B9F222}"/>
              </a:ext>
            </a:extLst>
          </p:cNvPr>
          <p:cNvSpPr/>
          <p:nvPr/>
        </p:nvSpPr>
        <p:spPr>
          <a:xfrm>
            <a:off x="10859784" y="5825448"/>
            <a:ext cx="620074" cy="89385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491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3723DA1-A52E-99E0-DCCB-3EC716DB998E}"/>
              </a:ext>
            </a:extLst>
          </p:cNvPr>
          <p:cNvSpPr txBox="1"/>
          <p:nvPr/>
        </p:nvSpPr>
        <p:spPr>
          <a:xfrm>
            <a:off x="909709" y="854006"/>
            <a:ext cx="3574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b="1" u="sng" dirty="0"/>
              <a:t>Herramienta de Edición para videos</a:t>
            </a:r>
          </a:p>
          <a:p>
            <a:pPr algn="ctr"/>
            <a:endParaRPr lang="es-CL" dirty="0"/>
          </a:p>
          <a:p>
            <a:pPr algn="ctr"/>
            <a:r>
              <a:rPr lang="es-CL" dirty="0" err="1"/>
              <a:t>CapCut</a:t>
            </a:r>
            <a:endParaRPr lang="es-CL" dirty="0"/>
          </a:p>
          <a:p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DF2431E-807A-FD91-8137-7E7799E565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457"/>
          <a:stretch/>
        </p:blipFill>
        <p:spPr>
          <a:xfrm>
            <a:off x="5154862" y="420200"/>
            <a:ext cx="3649071" cy="5551280"/>
          </a:xfrm>
          <a:prstGeom prst="rect">
            <a:avLst/>
          </a:prstGeom>
        </p:spPr>
      </p:pic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CF35AA3C-B0D1-F108-19D4-7B45343E1A0D}"/>
              </a:ext>
            </a:extLst>
          </p:cNvPr>
          <p:cNvCxnSpPr>
            <a:cxnSpLocks/>
          </p:cNvCxnSpPr>
          <p:nvPr/>
        </p:nvCxnSpPr>
        <p:spPr>
          <a:xfrm>
            <a:off x="8640566" y="886520"/>
            <a:ext cx="757231" cy="973102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58BC0581-6966-BF9F-BC57-67A4244E0D1E}"/>
              </a:ext>
            </a:extLst>
          </p:cNvPr>
          <p:cNvSpPr txBox="1"/>
          <p:nvPr/>
        </p:nvSpPr>
        <p:spPr>
          <a:xfrm>
            <a:off x="9625914" y="1859622"/>
            <a:ext cx="2277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Subir o procesar video</a:t>
            </a:r>
          </a:p>
        </p:txBody>
      </p:sp>
      <p:sp useBgFill="1">
        <p:nvSpPr>
          <p:cNvPr id="9" name="Cerrar llave 8">
            <a:extLst>
              <a:ext uri="{FF2B5EF4-FFF2-40B4-BE49-F238E27FC236}">
                <a16:creationId xmlns:a16="http://schemas.microsoft.com/office/drawing/2014/main" id="{9C57B937-5495-01B1-1D6B-732EEE97061A}"/>
              </a:ext>
            </a:extLst>
          </p:cNvPr>
          <p:cNvSpPr/>
          <p:nvPr/>
        </p:nvSpPr>
        <p:spPr>
          <a:xfrm>
            <a:off x="8803933" y="4646141"/>
            <a:ext cx="698413" cy="132533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79871D2-A46B-CC55-911F-768F0993B1C1}"/>
              </a:ext>
            </a:extLst>
          </p:cNvPr>
          <p:cNvSpPr txBox="1"/>
          <p:nvPr/>
        </p:nvSpPr>
        <p:spPr>
          <a:xfrm>
            <a:off x="9625914" y="4893276"/>
            <a:ext cx="2388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Línea de tiempo, audio,</a:t>
            </a:r>
          </a:p>
          <a:p>
            <a:r>
              <a:rPr lang="es-CL" dirty="0"/>
              <a:t>Títulos y voz en off</a:t>
            </a:r>
          </a:p>
        </p:txBody>
      </p: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160AA97F-7FBA-9D8E-ED46-D7AD1CAA2582}"/>
              </a:ext>
            </a:extLst>
          </p:cNvPr>
          <p:cNvCxnSpPr/>
          <p:nvPr/>
        </p:nvCxnSpPr>
        <p:spPr>
          <a:xfrm>
            <a:off x="3892378" y="5308810"/>
            <a:ext cx="1655806" cy="0"/>
          </a:xfrm>
          <a:prstGeom prst="straightConnector1">
            <a:avLst/>
          </a:prstGeom>
          <a:ln w="2222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82A1A31-8F2C-AF54-59BC-30800E8E54E0}"/>
              </a:ext>
            </a:extLst>
          </p:cNvPr>
          <p:cNvSpPr txBox="1"/>
          <p:nvPr/>
        </p:nvSpPr>
        <p:spPr>
          <a:xfrm>
            <a:off x="1438382" y="4985644"/>
            <a:ext cx="22990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Silenciar video original</a:t>
            </a:r>
          </a:p>
          <a:p>
            <a:r>
              <a:rPr lang="es-CL" dirty="0"/>
              <a:t>Para </a:t>
            </a:r>
            <a:r>
              <a:rPr lang="es-CL" dirty="0" err="1"/>
              <a:t>reel</a:t>
            </a:r>
            <a:endParaRPr lang="es-CL" dirty="0"/>
          </a:p>
        </p:txBody>
      </p: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4242B25E-E67F-82D9-81B7-7E60D0970AC2}"/>
              </a:ext>
            </a:extLst>
          </p:cNvPr>
          <p:cNvCxnSpPr/>
          <p:nvPr/>
        </p:nvCxnSpPr>
        <p:spPr>
          <a:xfrm>
            <a:off x="4065373" y="4411362"/>
            <a:ext cx="1000897" cy="0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1BED2C9-2CC6-BEF3-34A4-9B169FA21440}"/>
              </a:ext>
            </a:extLst>
          </p:cNvPr>
          <p:cNvSpPr txBox="1"/>
          <p:nvPr/>
        </p:nvSpPr>
        <p:spPr>
          <a:xfrm>
            <a:off x="2006327" y="4226696"/>
            <a:ext cx="1941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Duración del video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4D054157-26FB-8E03-687D-6BB7B6C15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969" y="2081488"/>
            <a:ext cx="3886200" cy="1247761"/>
          </a:xfrm>
          <a:prstGeom prst="rect">
            <a:avLst/>
          </a:prstGeom>
        </p:spPr>
      </p:pic>
      <p:sp>
        <p:nvSpPr>
          <p:cNvPr id="21" name="Flecha curvada hacia la izquierda 20">
            <a:hlinkClick r:id="rId4" action="ppaction://hlinksldjump"/>
            <a:extLst>
              <a:ext uri="{FF2B5EF4-FFF2-40B4-BE49-F238E27FC236}">
                <a16:creationId xmlns:a16="http://schemas.microsoft.com/office/drawing/2014/main" id="{57A5B83A-79F6-F134-9BD6-857E1CFCCB1D}"/>
              </a:ext>
            </a:extLst>
          </p:cNvPr>
          <p:cNvSpPr/>
          <p:nvPr/>
        </p:nvSpPr>
        <p:spPr>
          <a:xfrm>
            <a:off x="10859784" y="5825448"/>
            <a:ext cx="620074" cy="89385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0567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68F26E6-F185-3C4B-5005-99F14FF89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7797" y="263543"/>
            <a:ext cx="2194807" cy="122804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EAD5C89-ADCF-D61D-52EF-791B68D07E01}"/>
              </a:ext>
            </a:extLst>
          </p:cNvPr>
          <p:cNvSpPr txBox="1"/>
          <p:nvPr/>
        </p:nvSpPr>
        <p:spPr>
          <a:xfrm>
            <a:off x="3175686" y="877566"/>
            <a:ext cx="26155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3200" b="1" u="sng" dirty="0"/>
              <a:t>Casos de éxito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A53D1F4-DB28-86AE-CB98-3E39B27E9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7788" y="2800025"/>
            <a:ext cx="3736425" cy="318040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7AA679D-7757-FCB1-7BBD-ADA1CF6AD7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4690" y="3255736"/>
            <a:ext cx="3831947" cy="321229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16CC67D-1E67-2C3F-656D-8BB697FBC9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315" y="2003284"/>
            <a:ext cx="3333997" cy="3422597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9E7E95DE-60FD-9967-25B0-D5C92794C56B}"/>
              </a:ext>
            </a:extLst>
          </p:cNvPr>
          <p:cNvSpPr txBox="1"/>
          <p:nvPr/>
        </p:nvSpPr>
        <p:spPr>
          <a:xfrm>
            <a:off x="6096000" y="1756372"/>
            <a:ext cx="29985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s-CL" dirty="0">
                <a:hlinkClick r:id="rId6"/>
              </a:rPr>
              <a:t>Nancy Godoy Propiedades</a:t>
            </a:r>
            <a:r>
              <a:rPr lang="es-CL" dirty="0"/>
              <a:t>.</a:t>
            </a:r>
          </a:p>
          <a:p>
            <a:pPr marL="285750" indent="-285750">
              <a:buFontTx/>
              <a:buChar char="-"/>
            </a:pPr>
            <a:r>
              <a:rPr lang="es-CL" dirty="0">
                <a:hlinkClick r:id="rId7"/>
              </a:rPr>
              <a:t>Fauna Propiedades.</a:t>
            </a:r>
            <a:endParaRPr lang="es-CL" dirty="0"/>
          </a:p>
          <a:p>
            <a:pPr marL="285750" indent="-285750">
              <a:buFontTx/>
              <a:buChar char="-"/>
            </a:pPr>
            <a:r>
              <a:rPr lang="es-CL" dirty="0">
                <a:hlinkClick r:id="rId8"/>
              </a:rPr>
              <a:t>Alejandra Martín</a:t>
            </a:r>
            <a:r>
              <a:rPr lang="es-CL" dirty="0"/>
              <a:t>.</a:t>
            </a:r>
          </a:p>
        </p:txBody>
      </p:sp>
      <p:sp>
        <p:nvSpPr>
          <p:cNvPr id="12" name="Flecha curvada hacia la izquierda 11">
            <a:hlinkClick r:id="rId9" action="ppaction://hlinksldjump"/>
            <a:extLst>
              <a:ext uri="{FF2B5EF4-FFF2-40B4-BE49-F238E27FC236}">
                <a16:creationId xmlns:a16="http://schemas.microsoft.com/office/drawing/2014/main" id="{CEF984E7-F0A9-C4CA-FEF9-D7C9254C78C7}"/>
              </a:ext>
            </a:extLst>
          </p:cNvPr>
          <p:cNvSpPr/>
          <p:nvPr/>
        </p:nvSpPr>
        <p:spPr>
          <a:xfrm>
            <a:off x="1396314" y="5721178"/>
            <a:ext cx="827902" cy="963827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81529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332</Words>
  <Application>Microsoft Macintosh PowerPoint</Application>
  <PresentationFormat>Panorámica</PresentationFormat>
  <Paragraphs>65</Paragraphs>
  <Slides>6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Ivonne Chamorro</dc:creator>
  <cp:lastModifiedBy>Ivonne Chamorro</cp:lastModifiedBy>
  <cp:revision>10</cp:revision>
  <dcterms:created xsi:type="dcterms:W3CDTF">2023-03-14T13:37:13Z</dcterms:created>
  <dcterms:modified xsi:type="dcterms:W3CDTF">2023-04-18T02:24:48Z</dcterms:modified>
</cp:coreProperties>
</file>